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4" d="100"/>
          <a:sy n="104" d="100"/>
        </p:scale>
        <p:origin x="-132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29789b0b5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29789b0b5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229789b0b5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229789b0b5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2668fc54ed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2668fc54ed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2929c9b1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2929c9b10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2929c9b10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2929c9b10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668fc54ed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2668fc54ed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29789b0b5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229789b0b5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2668fc54e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2668fc54e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668fc54ed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668fc54ed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229789b0b5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229789b0b5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293553a4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293553a4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2668fc54ed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2668fc54ed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2929c9b1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22929c9b1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2929c9b10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22929c9b10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668fc54ed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668fc54ed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5" y="1767350"/>
            <a:ext cx="91440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5000"/>
              <a:t>Skate electrique</a:t>
            </a:r>
            <a:endParaRPr sz="5000"/>
          </a:p>
        </p:txBody>
      </p:sp>
      <p:sp>
        <p:nvSpPr>
          <p:cNvPr id="55" name="Google Shape;55;p13"/>
          <p:cNvSpPr txBox="1"/>
          <p:nvPr/>
        </p:nvSpPr>
        <p:spPr>
          <a:xfrm>
            <a:off x="1056975" y="4258250"/>
            <a:ext cx="2482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Marlon MAZARGUIL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Ove-Anselme DEDJEH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256950" y="2986525"/>
            <a:ext cx="263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2021-2022</a:t>
            </a:r>
            <a:endParaRPr dirty="0"/>
          </a:p>
        </p:txBody>
      </p:sp>
      <p:sp>
        <p:nvSpPr>
          <p:cNvPr id="57" name="Google Shape;57;p13"/>
          <p:cNvSpPr txBox="1"/>
          <p:nvPr/>
        </p:nvSpPr>
        <p:spPr>
          <a:xfrm>
            <a:off x="5370900" y="4473650"/>
            <a:ext cx="3773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Université de Toulouse Paul Sabatier</a:t>
            </a:r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Télécommande 	</a:t>
            </a:r>
            <a:r>
              <a:rPr lang="fr" sz="2400" dirty="0">
                <a:solidFill>
                  <a:srgbClr val="666666"/>
                </a:solidFill>
              </a:rPr>
              <a:t>- - 	Esp-Now</a:t>
            </a:r>
            <a:endParaRPr sz="2400" dirty="0"/>
          </a:p>
        </p:txBody>
      </p:sp>
      <p:sp>
        <p:nvSpPr>
          <p:cNvPr id="180" name="Google Shape;180;p22"/>
          <p:cNvSpPr txBox="1">
            <a:spLocks noGrp="1"/>
          </p:cNvSpPr>
          <p:nvPr>
            <p:ph type="body" idx="1"/>
          </p:nvPr>
        </p:nvSpPr>
        <p:spPr>
          <a:xfrm>
            <a:off x="311700" y="12468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basé sur la couche de liaison de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données définie par Expressif (2,4GHZ)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envoie rapide de petit paquet</a:t>
            </a:r>
            <a:endParaRPr/>
          </a:p>
        </p:txBody>
      </p:sp>
      <p:sp>
        <p:nvSpPr>
          <p:cNvPr id="181" name="Google Shape;181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10</a:t>
            </a:fld>
            <a:endParaRPr/>
          </a:p>
        </p:txBody>
      </p:sp>
      <p:pic>
        <p:nvPicPr>
          <p:cNvPr id="182" name="Google Shape;18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900" y="2033004"/>
            <a:ext cx="4572001" cy="227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Télécommande	</a:t>
            </a:r>
            <a:r>
              <a:rPr lang="fr" sz="2400" dirty="0">
                <a:solidFill>
                  <a:srgbClr val="666666"/>
                </a:solidFill>
              </a:rPr>
              <a:t>- - 	contrôle moteur</a:t>
            </a:r>
            <a:endParaRPr sz="2400" dirty="0"/>
          </a:p>
        </p:txBody>
      </p:sp>
      <p:sp>
        <p:nvSpPr>
          <p:cNvPr id="189" name="Google Shape;18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11</a:t>
            </a:fld>
            <a:endParaRPr/>
          </a:p>
        </p:txBody>
      </p:sp>
      <p:pic>
        <p:nvPicPr>
          <p:cNvPr id="190" name="Google Shape;19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6730" y="1132270"/>
            <a:ext cx="4153131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05878A4-E34F-4F8D-BB4A-2C32FFCDA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745" y="1132270"/>
            <a:ext cx="4022420" cy="2903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>
            <a:spLocks noGrp="1"/>
          </p:cNvSpPr>
          <p:nvPr>
            <p:ph type="title"/>
          </p:nvPr>
        </p:nvSpPr>
        <p:spPr>
          <a:xfrm>
            <a:off x="2625425" y="503600"/>
            <a:ext cx="49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2220" dirty="0">
                <a:solidFill>
                  <a:srgbClr val="666666"/>
                </a:solidFill>
              </a:rPr>
              <a:t> - -	 Schéma fonctionnel </a:t>
            </a:r>
            <a:endParaRPr sz="2220" dirty="0">
              <a:solidFill>
                <a:srgbClr val="666666"/>
              </a:solidFill>
            </a:endParaRPr>
          </a:p>
        </p:txBody>
      </p:sp>
      <p:sp>
        <p:nvSpPr>
          <p:cNvPr id="197" name="Google Shape;197;p24"/>
          <p:cNvSpPr txBox="1">
            <a:spLocks noGrp="1"/>
          </p:cNvSpPr>
          <p:nvPr>
            <p:ph type="body" idx="1"/>
          </p:nvPr>
        </p:nvSpPr>
        <p:spPr>
          <a:xfrm>
            <a:off x="311700" y="12468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98" name="Google Shape;198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12</a:t>
            </a:fld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525" y="1246825"/>
            <a:ext cx="6461425" cy="368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4"/>
          <p:cNvSpPr txBox="1">
            <a:spLocks noGrp="1"/>
          </p:cNvSpPr>
          <p:nvPr>
            <p:ph type="title"/>
          </p:nvPr>
        </p:nvSpPr>
        <p:spPr>
          <a:xfrm>
            <a:off x="175075" y="454775"/>
            <a:ext cx="2362500" cy="13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Réalisation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du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>
            <a:spLocks noGrp="1"/>
          </p:cNvSpPr>
          <p:nvPr>
            <p:ph type="title"/>
          </p:nvPr>
        </p:nvSpPr>
        <p:spPr>
          <a:xfrm>
            <a:off x="175075" y="454775"/>
            <a:ext cx="2362500" cy="13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Réalisation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du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</a:t>
            </a:r>
            <a:endParaRPr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2225" y="187925"/>
            <a:ext cx="6392801" cy="479460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2225" y="187925"/>
            <a:ext cx="6392801" cy="4794601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/>
          <p:nvPr/>
        </p:nvSpPr>
        <p:spPr>
          <a:xfrm>
            <a:off x="2322875" y="732000"/>
            <a:ext cx="5104500" cy="28500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6"/>
          <p:cNvSpPr txBox="1"/>
          <p:nvPr/>
        </p:nvSpPr>
        <p:spPr>
          <a:xfrm>
            <a:off x="3552650" y="355775"/>
            <a:ext cx="28500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 b="1">
                <a:solidFill>
                  <a:srgbClr val="FF9900"/>
                </a:solidFill>
              </a:rPr>
              <a:t>Système moteur</a:t>
            </a:r>
            <a:endParaRPr sz="1700" b="1">
              <a:solidFill>
                <a:srgbClr val="FF9900"/>
              </a:solidFill>
            </a:endParaRPr>
          </a:p>
        </p:txBody>
      </p:sp>
      <p:sp>
        <p:nvSpPr>
          <p:cNvPr id="215" name="Google Shape;215;p26"/>
          <p:cNvSpPr/>
          <p:nvPr/>
        </p:nvSpPr>
        <p:spPr>
          <a:xfrm>
            <a:off x="2459500" y="2488800"/>
            <a:ext cx="1786200" cy="7710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6"/>
          <p:cNvSpPr txBox="1"/>
          <p:nvPr/>
        </p:nvSpPr>
        <p:spPr>
          <a:xfrm>
            <a:off x="2518050" y="3181825"/>
            <a:ext cx="2459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chemeClr val="dk1"/>
                </a:solidFill>
              </a:rPr>
              <a:t>Pièces lien moteur-roue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17" name="Google Shape;217;p26"/>
          <p:cNvSpPr/>
          <p:nvPr/>
        </p:nvSpPr>
        <p:spPr>
          <a:xfrm>
            <a:off x="3513575" y="1912950"/>
            <a:ext cx="663600" cy="572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6"/>
          <p:cNvSpPr txBox="1"/>
          <p:nvPr/>
        </p:nvSpPr>
        <p:spPr>
          <a:xfrm>
            <a:off x="2650775" y="1899663"/>
            <a:ext cx="86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00FF00"/>
                </a:solidFill>
              </a:rPr>
              <a:t>Moteur</a:t>
            </a:r>
            <a:endParaRPr b="1">
              <a:solidFill>
                <a:srgbClr val="00FF00"/>
              </a:solidFill>
            </a:endParaRPr>
          </a:p>
        </p:txBody>
      </p:sp>
      <p:sp>
        <p:nvSpPr>
          <p:cNvPr id="219" name="Google Shape;219;p26"/>
          <p:cNvSpPr/>
          <p:nvPr/>
        </p:nvSpPr>
        <p:spPr>
          <a:xfrm>
            <a:off x="3908400" y="1017725"/>
            <a:ext cx="862800" cy="572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6"/>
          <p:cNvSpPr txBox="1"/>
          <p:nvPr/>
        </p:nvSpPr>
        <p:spPr>
          <a:xfrm>
            <a:off x="3074400" y="655800"/>
            <a:ext cx="291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chemeClr val="dk1"/>
                </a:solidFill>
              </a:rPr>
              <a:t>Convertisseur (ESC Brushless)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1" name="Google Shape;221;p26"/>
          <p:cNvSpPr/>
          <p:nvPr/>
        </p:nvSpPr>
        <p:spPr>
          <a:xfrm>
            <a:off x="5680975" y="1553175"/>
            <a:ext cx="1375500" cy="16287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6"/>
          <p:cNvSpPr txBox="1"/>
          <p:nvPr/>
        </p:nvSpPr>
        <p:spPr>
          <a:xfrm>
            <a:off x="6146575" y="1152963"/>
            <a:ext cx="90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chemeClr val="dk1"/>
                </a:solidFill>
              </a:rPr>
              <a:t>Batterie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23" name="Google Shape;223;p26"/>
          <p:cNvSpPr/>
          <p:nvPr/>
        </p:nvSpPr>
        <p:spPr>
          <a:xfrm>
            <a:off x="4600938" y="2010550"/>
            <a:ext cx="759900" cy="936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6"/>
          <p:cNvSpPr txBox="1"/>
          <p:nvPr/>
        </p:nvSpPr>
        <p:spPr>
          <a:xfrm>
            <a:off x="4555163" y="1666488"/>
            <a:ext cx="90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0000FF"/>
                </a:solidFill>
              </a:rPr>
              <a:t>ESP32</a:t>
            </a:r>
            <a:endParaRPr b="1">
              <a:solidFill>
                <a:srgbClr val="0000FF"/>
              </a:solidFill>
            </a:endParaRPr>
          </a:p>
        </p:txBody>
      </p:sp>
      <p:cxnSp>
        <p:nvCxnSpPr>
          <p:cNvPr id="225" name="Google Shape;225;p26"/>
          <p:cNvCxnSpPr>
            <a:stCxn id="223" idx="1"/>
            <a:endCxn id="217" idx="3"/>
          </p:cNvCxnSpPr>
          <p:nvPr/>
        </p:nvCxnSpPr>
        <p:spPr>
          <a:xfrm rot="10800000">
            <a:off x="4177038" y="2199400"/>
            <a:ext cx="423900" cy="2796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" name="Google Shape;226;p26"/>
          <p:cNvCxnSpPr>
            <a:stCxn id="217" idx="0"/>
            <a:endCxn id="219" idx="2"/>
          </p:cNvCxnSpPr>
          <p:nvPr/>
        </p:nvCxnSpPr>
        <p:spPr>
          <a:xfrm rot="10800000" flipH="1">
            <a:off x="3845375" y="1590450"/>
            <a:ext cx="494400" cy="3225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227" name="Google Shape;227;p26"/>
          <p:cNvCxnSpPr>
            <a:stCxn id="219" idx="3"/>
          </p:cNvCxnSpPr>
          <p:nvPr/>
        </p:nvCxnSpPr>
        <p:spPr>
          <a:xfrm>
            <a:off x="4771200" y="1304075"/>
            <a:ext cx="1201800" cy="238200"/>
          </a:xfrm>
          <a:prstGeom prst="straightConnector1">
            <a:avLst/>
          </a:prstGeom>
          <a:noFill/>
          <a:ln w="28575" cap="flat" cmpd="sng">
            <a:solidFill>
              <a:srgbClr val="FF9900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28" name="Google Shape;228;p26"/>
          <p:cNvSpPr/>
          <p:nvPr/>
        </p:nvSpPr>
        <p:spPr>
          <a:xfrm>
            <a:off x="4860450" y="3816400"/>
            <a:ext cx="2117700" cy="1092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6"/>
          <p:cNvSpPr txBox="1"/>
          <p:nvPr/>
        </p:nvSpPr>
        <p:spPr>
          <a:xfrm>
            <a:off x="2852825" y="4158175"/>
            <a:ext cx="19851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 b="1">
                <a:solidFill>
                  <a:srgbClr val="FF9900"/>
                </a:solidFill>
              </a:rPr>
              <a:t>Télécommande</a:t>
            </a:r>
            <a:endParaRPr sz="1700" b="1">
              <a:solidFill>
                <a:srgbClr val="FF9900"/>
              </a:solidFill>
            </a:endParaRPr>
          </a:p>
        </p:txBody>
      </p:sp>
      <p:sp>
        <p:nvSpPr>
          <p:cNvPr id="230" name="Google Shape;230;p26"/>
          <p:cNvSpPr/>
          <p:nvPr/>
        </p:nvSpPr>
        <p:spPr>
          <a:xfrm>
            <a:off x="6036923" y="4339425"/>
            <a:ext cx="663600" cy="5112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6"/>
          <p:cNvSpPr txBox="1"/>
          <p:nvPr/>
        </p:nvSpPr>
        <p:spPr>
          <a:xfrm>
            <a:off x="6068688" y="4009063"/>
            <a:ext cx="90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rgbClr val="0000FF"/>
                </a:solidFill>
              </a:rPr>
              <a:t>ESP32</a:t>
            </a:r>
            <a:endParaRPr b="1">
              <a:solidFill>
                <a:srgbClr val="0000FF"/>
              </a:solidFill>
            </a:endParaRPr>
          </a:p>
        </p:txBody>
      </p:sp>
      <p:sp>
        <p:nvSpPr>
          <p:cNvPr id="232" name="Google Shape;232;p26"/>
          <p:cNvSpPr/>
          <p:nvPr/>
        </p:nvSpPr>
        <p:spPr>
          <a:xfrm>
            <a:off x="5325175" y="4087450"/>
            <a:ext cx="355800" cy="3225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6"/>
          <p:cNvSpPr/>
          <p:nvPr/>
        </p:nvSpPr>
        <p:spPr>
          <a:xfrm>
            <a:off x="5741400" y="4087450"/>
            <a:ext cx="355800" cy="3225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6"/>
          <p:cNvSpPr txBox="1"/>
          <p:nvPr/>
        </p:nvSpPr>
        <p:spPr>
          <a:xfrm>
            <a:off x="5236675" y="3760600"/>
            <a:ext cx="90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>
                <a:solidFill>
                  <a:schemeClr val="dk1"/>
                </a:solidFill>
              </a:rPr>
              <a:t>Boutons</a:t>
            </a:r>
            <a:endParaRPr b="1">
              <a:solidFill>
                <a:schemeClr val="dk1"/>
              </a:solidFill>
            </a:endParaRPr>
          </a:p>
        </p:txBody>
      </p:sp>
      <p:cxnSp>
        <p:nvCxnSpPr>
          <p:cNvPr id="235" name="Google Shape;235;p26"/>
          <p:cNvCxnSpPr/>
          <p:nvPr/>
        </p:nvCxnSpPr>
        <p:spPr>
          <a:xfrm>
            <a:off x="5270375" y="3084150"/>
            <a:ext cx="1054200" cy="868500"/>
          </a:xfrm>
          <a:prstGeom prst="straightConnector1">
            <a:avLst/>
          </a:prstGeom>
          <a:noFill/>
          <a:ln w="38100" cap="flat" cmpd="sng">
            <a:solidFill>
              <a:srgbClr val="0000FF"/>
            </a:solidFill>
            <a:prstDash val="dash"/>
            <a:round/>
            <a:headEnd type="triangle" w="med" len="med"/>
            <a:tailEnd type="triangle" w="med" len="med"/>
          </a:ln>
        </p:spPr>
      </p:cxnSp>
      <p:sp>
        <p:nvSpPr>
          <p:cNvPr id="236" name="Google Shape;236;p26"/>
          <p:cNvSpPr txBox="1">
            <a:spLocks noGrp="1"/>
          </p:cNvSpPr>
          <p:nvPr>
            <p:ph type="title"/>
          </p:nvPr>
        </p:nvSpPr>
        <p:spPr>
          <a:xfrm>
            <a:off x="175075" y="454775"/>
            <a:ext cx="2362500" cy="13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Réalisation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du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</a:t>
            </a:r>
            <a:endParaRPr/>
          </a:p>
        </p:txBody>
      </p:sp>
      <p:sp>
        <p:nvSpPr>
          <p:cNvPr id="237" name="Google Shape;237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sp>
        <p:nvSpPr>
          <p:cNvPr id="243" name="Google Shape;243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fr" sz="2100" dirty="0"/>
              <a:t>Bilan</a:t>
            </a: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endParaRPr lang="fr" sz="2100" dirty="0"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endParaRPr sz="2100" dirty="0"/>
          </a:p>
          <a:p>
            <a:pPr marL="457200" lvl="0" indent="-361950" algn="l" rtl="0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fr" sz="2100" dirty="0"/>
              <a:t>Perspectives d’amélioration</a:t>
            </a:r>
            <a:endParaRPr sz="21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fr" dirty="0"/>
              <a:t> </a:t>
            </a:r>
            <a:endParaRPr dirty="0"/>
          </a:p>
        </p:txBody>
      </p:sp>
      <p:sp>
        <p:nvSpPr>
          <p:cNvPr id="244" name="Google Shape;244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16</a:t>
            </a:fld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153B4FCE-3493-4D9F-8A4D-C9565A6DAF79}"/>
              </a:ext>
            </a:extLst>
          </p:cNvPr>
          <p:cNvSpPr txBox="1"/>
          <p:nvPr/>
        </p:nvSpPr>
        <p:spPr>
          <a:xfrm>
            <a:off x="1136821" y="2217807"/>
            <a:ext cx="68703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Merci pout votre attention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fr" dirty="0"/>
              <a:t>Introduction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fr" dirty="0"/>
              <a:t>Organisation 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fr" dirty="0"/>
              <a:t>Système moteur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fr" dirty="0"/>
              <a:t>Télécommande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fr" dirty="0"/>
              <a:t>Réalisation du projet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romanUcPeriod"/>
            </a:pPr>
            <a:r>
              <a:rPr lang="fr" dirty="0"/>
              <a:t>Conclusion </a:t>
            </a:r>
            <a:endParaRPr dirty="0"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4050375" y="3640475"/>
            <a:ext cx="4860300" cy="1288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125" y="1107725"/>
            <a:ext cx="3184226" cy="212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4">
            <a:alphaModFix/>
          </a:blip>
          <a:srcRect r="61965" b="51730"/>
          <a:stretch/>
        </p:blipFill>
        <p:spPr>
          <a:xfrm>
            <a:off x="2811425" y="3673521"/>
            <a:ext cx="907451" cy="115167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177124" y="3320550"/>
            <a:ext cx="2206179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Prototype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(Pièce 3D, fonctionnelle)</a:t>
            </a:r>
            <a:endParaRPr dirty="0"/>
          </a:p>
        </p:txBody>
      </p:sp>
      <p:cxnSp>
        <p:nvCxnSpPr>
          <p:cNvPr id="75" name="Google Shape;75;p15"/>
          <p:cNvCxnSpPr>
            <a:cxnSpLocks/>
            <a:stCxn id="74" idx="2"/>
            <a:endCxn id="76" idx="0"/>
          </p:cNvCxnSpPr>
          <p:nvPr/>
        </p:nvCxnSpPr>
        <p:spPr>
          <a:xfrm flipH="1">
            <a:off x="856925" y="3936073"/>
            <a:ext cx="423289" cy="37755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7" name="Google Shape;77;p15"/>
          <p:cNvSpPr txBox="1"/>
          <p:nvPr/>
        </p:nvSpPr>
        <p:spPr>
          <a:xfrm>
            <a:off x="1640580" y="4244417"/>
            <a:ext cx="1259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Métallisation des pièces</a:t>
            </a:r>
            <a:endParaRPr dirty="0"/>
          </a:p>
        </p:txBody>
      </p:sp>
      <p:sp>
        <p:nvSpPr>
          <p:cNvPr id="76" name="Google Shape;76;p15"/>
          <p:cNvSpPr txBox="1"/>
          <p:nvPr/>
        </p:nvSpPr>
        <p:spPr>
          <a:xfrm>
            <a:off x="289025" y="4313625"/>
            <a:ext cx="11358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lang="fr" dirty="0"/>
              <a:t>Ajoute des capteur</a:t>
            </a:r>
            <a:r>
              <a:rPr lang="fr-FR" dirty="0"/>
              <a:t> et système</a:t>
            </a:r>
            <a:endParaRPr dirty="0"/>
          </a:p>
        </p:txBody>
      </p:sp>
      <p:cxnSp>
        <p:nvCxnSpPr>
          <p:cNvPr id="78" name="Google Shape;78;p15"/>
          <p:cNvCxnSpPr>
            <a:stCxn id="76" idx="3"/>
            <a:endCxn id="77" idx="1"/>
          </p:cNvCxnSpPr>
          <p:nvPr/>
        </p:nvCxnSpPr>
        <p:spPr>
          <a:xfrm flipV="1">
            <a:off x="1424825" y="4552217"/>
            <a:ext cx="215755" cy="176891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" name="Google Shape;83;p15"/>
          <p:cNvSpPr/>
          <p:nvPr/>
        </p:nvSpPr>
        <p:spPr>
          <a:xfrm>
            <a:off x="4847500" y="849875"/>
            <a:ext cx="946800" cy="794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Roue</a:t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6102825" y="1011900"/>
            <a:ext cx="946800" cy="458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Moteur</a:t>
            </a:r>
            <a:endParaRPr/>
          </a:p>
        </p:txBody>
      </p:sp>
      <p:cxnSp>
        <p:nvCxnSpPr>
          <p:cNvPr id="85" name="Google Shape;85;p15"/>
          <p:cNvCxnSpPr>
            <a:stCxn id="84" idx="1"/>
            <a:endCxn id="83" idx="6"/>
          </p:cNvCxnSpPr>
          <p:nvPr/>
        </p:nvCxnSpPr>
        <p:spPr>
          <a:xfrm flipH="1">
            <a:off x="5794425" y="1241250"/>
            <a:ext cx="308400" cy="5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" name="Google Shape;86;p15"/>
          <p:cNvSpPr/>
          <p:nvPr/>
        </p:nvSpPr>
        <p:spPr>
          <a:xfrm>
            <a:off x="7410650" y="1055550"/>
            <a:ext cx="1259100" cy="371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convertisseur</a:t>
            </a:r>
            <a:endParaRPr/>
          </a:p>
        </p:txBody>
      </p:sp>
      <p:cxnSp>
        <p:nvCxnSpPr>
          <p:cNvPr id="87" name="Google Shape;87;p15"/>
          <p:cNvCxnSpPr>
            <a:stCxn id="86" idx="1"/>
            <a:endCxn id="84" idx="3"/>
          </p:cNvCxnSpPr>
          <p:nvPr/>
        </p:nvCxnSpPr>
        <p:spPr>
          <a:xfrm rot="10800000">
            <a:off x="7049750" y="1241250"/>
            <a:ext cx="3609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" name="Google Shape;88;p15"/>
          <p:cNvSpPr/>
          <p:nvPr/>
        </p:nvSpPr>
        <p:spPr>
          <a:xfrm>
            <a:off x="5387425" y="2028213"/>
            <a:ext cx="1499100" cy="405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Microcontrôleur</a:t>
            </a:r>
            <a:endParaRPr/>
          </a:p>
        </p:txBody>
      </p:sp>
      <p:cxnSp>
        <p:nvCxnSpPr>
          <p:cNvPr id="89" name="Google Shape;89;p15"/>
          <p:cNvCxnSpPr>
            <a:stCxn id="88" idx="0"/>
            <a:endCxn id="86" idx="2"/>
          </p:cNvCxnSpPr>
          <p:nvPr/>
        </p:nvCxnSpPr>
        <p:spPr>
          <a:xfrm rot="10800000" flipH="1">
            <a:off x="6136975" y="1427013"/>
            <a:ext cx="1903200" cy="601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stealth" w="med" len="med"/>
            <a:tailEnd type="triangle" w="med" len="med"/>
          </a:ln>
        </p:spPr>
      </p:cxnSp>
      <p:sp>
        <p:nvSpPr>
          <p:cNvPr id="90" name="Google Shape;90;p15"/>
          <p:cNvSpPr/>
          <p:nvPr/>
        </p:nvSpPr>
        <p:spPr>
          <a:xfrm>
            <a:off x="7410652" y="2067713"/>
            <a:ext cx="1259100" cy="4056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Alimentation</a:t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>
            <a:off x="5087775" y="2869575"/>
            <a:ext cx="1259100" cy="29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Emetteur</a:t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>
            <a:off x="6692300" y="2869538"/>
            <a:ext cx="1330500" cy="29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Récepteur</a:t>
            </a:r>
            <a:endParaRPr/>
          </a:p>
        </p:txBody>
      </p:sp>
      <p:cxnSp>
        <p:nvCxnSpPr>
          <p:cNvPr id="93" name="Google Shape;93;p15"/>
          <p:cNvCxnSpPr>
            <a:endCxn id="86" idx="2"/>
          </p:cNvCxnSpPr>
          <p:nvPr/>
        </p:nvCxnSpPr>
        <p:spPr>
          <a:xfrm rot="10800000" flipH="1">
            <a:off x="8022800" y="1426950"/>
            <a:ext cx="17400" cy="6225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94" name="Google Shape;94;p15"/>
          <p:cNvCxnSpPr>
            <a:endCxn id="91" idx="3"/>
          </p:cNvCxnSpPr>
          <p:nvPr/>
        </p:nvCxnSpPr>
        <p:spPr>
          <a:xfrm flipH="1">
            <a:off x="5717325" y="2430075"/>
            <a:ext cx="216600" cy="4395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5" name="Google Shape;95;p15"/>
          <p:cNvCxnSpPr>
            <a:endCxn id="92" idx="3"/>
          </p:cNvCxnSpPr>
          <p:nvPr/>
        </p:nvCxnSpPr>
        <p:spPr>
          <a:xfrm>
            <a:off x="6461150" y="2439938"/>
            <a:ext cx="896400" cy="429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96" name="Google Shape;96;p15"/>
          <p:cNvSpPr/>
          <p:nvPr/>
        </p:nvSpPr>
        <p:spPr>
          <a:xfrm>
            <a:off x="5822663" y="4418613"/>
            <a:ext cx="1499100" cy="405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Microcontrôleur</a:t>
            </a:r>
            <a:endParaRPr/>
          </a:p>
        </p:txBody>
      </p:sp>
      <p:sp>
        <p:nvSpPr>
          <p:cNvPr id="97" name="Google Shape;97;p15"/>
          <p:cNvSpPr/>
          <p:nvPr/>
        </p:nvSpPr>
        <p:spPr>
          <a:xfrm>
            <a:off x="6727988" y="3774738"/>
            <a:ext cx="1259100" cy="29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Emetteur</a:t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5052063" y="3774738"/>
            <a:ext cx="1330500" cy="2928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Récepteur</a:t>
            </a:r>
            <a:endParaRPr/>
          </a:p>
        </p:txBody>
      </p:sp>
      <p:cxnSp>
        <p:nvCxnSpPr>
          <p:cNvPr id="99" name="Google Shape;99;p15"/>
          <p:cNvCxnSpPr>
            <a:endCxn id="98" idx="3"/>
          </p:cNvCxnSpPr>
          <p:nvPr/>
        </p:nvCxnSpPr>
        <p:spPr>
          <a:xfrm>
            <a:off x="5717313" y="3162438"/>
            <a:ext cx="0" cy="612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Dot"/>
            <a:round/>
            <a:headEnd type="none" w="med" len="med"/>
            <a:tailEnd type="triangle" w="med" len="med"/>
          </a:ln>
        </p:spPr>
      </p:cxnSp>
      <p:cxnSp>
        <p:nvCxnSpPr>
          <p:cNvPr id="100" name="Google Shape;100;p15"/>
          <p:cNvCxnSpPr>
            <a:stCxn id="92" idx="1"/>
            <a:endCxn id="97" idx="3"/>
          </p:cNvCxnSpPr>
          <p:nvPr/>
        </p:nvCxnSpPr>
        <p:spPr>
          <a:xfrm>
            <a:off x="7357550" y="3162338"/>
            <a:ext cx="0" cy="612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ashDot"/>
            <a:round/>
            <a:headEnd type="triangle" w="med" len="med"/>
            <a:tailEnd type="none" w="med" len="med"/>
          </a:ln>
        </p:spPr>
      </p:cxnSp>
      <p:cxnSp>
        <p:nvCxnSpPr>
          <p:cNvPr id="101" name="Google Shape;101;p15"/>
          <p:cNvCxnSpPr>
            <a:endCxn id="97" idx="1"/>
          </p:cNvCxnSpPr>
          <p:nvPr/>
        </p:nvCxnSpPr>
        <p:spPr>
          <a:xfrm rot="10800000" flipH="1">
            <a:off x="6909938" y="4067538"/>
            <a:ext cx="447600" cy="3342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2" name="Google Shape;102;p15"/>
          <p:cNvCxnSpPr>
            <a:stCxn id="98" idx="1"/>
          </p:cNvCxnSpPr>
          <p:nvPr/>
        </p:nvCxnSpPr>
        <p:spPr>
          <a:xfrm>
            <a:off x="5717313" y="4067538"/>
            <a:ext cx="343500" cy="363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3" name="Google Shape;103;p15"/>
          <p:cNvSpPr/>
          <p:nvPr/>
        </p:nvSpPr>
        <p:spPr>
          <a:xfrm>
            <a:off x="4241763" y="4454325"/>
            <a:ext cx="780900" cy="334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IHM*</a:t>
            </a:r>
            <a:endParaRPr/>
          </a:p>
        </p:txBody>
      </p:sp>
      <p:cxnSp>
        <p:nvCxnSpPr>
          <p:cNvPr id="104" name="Google Shape;104;p15"/>
          <p:cNvCxnSpPr>
            <a:stCxn id="103" idx="3"/>
            <a:endCxn id="96" idx="1"/>
          </p:cNvCxnSpPr>
          <p:nvPr/>
        </p:nvCxnSpPr>
        <p:spPr>
          <a:xfrm>
            <a:off x="5022663" y="4621425"/>
            <a:ext cx="8001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105" name="Google Shape;105;p15"/>
          <p:cNvSpPr txBox="1"/>
          <p:nvPr/>
        </p:nvSpPr>
        <p:spPr>
          <a:xfrm>
            <a:off x="6978275" y="4841100"/>
            <a:ext cx="24009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/>
              <a:t>*IHM : Interface Homme Machine</a:t>
            </a:r>
            <a:endParaRPr sz="1000"/>
          </a:p>
        </p:txBody>
      </p:sp>
      <p:sp>
        <p:nvSpPr>
          <p:cNvPr id="106" name="Google Shape;106;p15"/>
          <p:cNvSpPr/>
          <p:nvPr/>
        </p:nvSpPr>
        <p:spPr>
          <a:xfrm>
            <a:off x="2859675" y="3513725"/>
            <a:ext cx="896400" cy="1567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8" name="Google Shape;108;p15"/>
          <p:cNvCxnSpPr>
            <a:stCxn id="70" idx="2"/>
            <a:endCxn id="106" idx="2"/>
          </p:cNvCxnSpPr>
          <p:nvPr/>
        </p:nvCxnSpPr>
        <p:spPr>
          <a:xfrm flipH="1">
            <a:off x="3308025" y="4929275"/>
            <a:ext cx="3172500" cy="1524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Google Shape;109;p15"/>
          <p:cNvSpPr/>
          <p:nvPr/>
        </p:nvSpPr>
        <p:spPr>
          <a:xfrm>
            <a:off x="7556427" y="4328563"/>
            <a:ext cx="1259100" cy="40560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Alimentation</a:t>
            </a:r>
            <a:endParaRPr/>
          </a:p>
        </p:txBody>
      </p:sp>
      <p:cxnSp>
        <p:nvCxnSpPr>
          <p:cNvPr id="110" name="Google Shape;110;p15"/>
          <p:cNvCxnSpPr>
            <a:stCxn id="109" idx="2"/>
            <a:endCxn id="96" idx="3"/>
          </p:cNvCxnSpPr>
          <p:nvPr/>
        </p:nvCxnSpPr>
        <p:spPr>
          <a:xfrm flipH="1">
            <a:off x="7321827" y="4531363"/>
            <a:ext cx="234600" cy="900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11" name="Google Shape;1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3</a:t>
            </a:fld>
            <a:endParaRPr/>
          </a:p>
        </p:txBody>
      </p:sp>
      <p:sp>
        <p:nvSpPr>
          <p:cNvPr id="47" name="Google Shape;79;p15">
            <a:extLst>
              <a:ext uri="{FF2B5EF4-FFF2-40B4-BE49-F238E27FC236}">
                <a16:creationId xmlns:a16="http://schemas.microsoft.com/office/drawing/2014/main" id="{90B2B759-EDA2-479B-BB51-AAACCD02600F}"/>
              </a:ext>
            </a:extLst>
          </p:cNvPr>
          <p:cNvSpPr/>
          <p:nvPr/>
        </p:nvSpPr>
        <p:spPr>
          <a:xfrm>
            <a:off x="4151474" y="214225"/>
            <a:ext cx="4992525" cy="3282230"/>
          </a:xfrm>
          <a:prstGeom prst="ellipse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80;p15">
            <a:extLst>
              <a:ext uri="{FF2B5EF4-FFF2-40B4-BE49-F238E27FC236}">
                <a16:creationId xmlns:a16="http://schemas.microsoft.com/office/drawing/2014/main" id="{06A285F9-B2AB-4550-8D2E-4E9A081B6A4A}"/>
              </a:ext>
            </a:extLst>
          </p:cNvPr>
          <p:cNvCxnSpPr>
            <a:cxnSpLocks/>
            <a:stCxn id="47" idx="1"/>
            <a:endCxn id="50" idx="0"/>
          </p:cNvCxnSpPr>
          <p:nvPr/>
        </p:nvCxnSpPr>
        <p:spPr>
          <a:xfrm flipH="1">
            <a:off x="2016597" y="694896"/>
            <a:ext cx="2866015" cy="1377729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" name="Google Shape;82;p15">
            <a:extLst>
              <a:ext uri="{FF2B5EF4-FFF2-40B4-BE49-F238E27FC236}">
                <a16:creationId xmlns:a16="http://schemas.microsoft.com/office/drawing/2014/main" id="{456438BF-0D5F-4FA3-AC8C-6A3C6FCD1DC8}"/>
              </a:ext>
            </a:extLst>
          </p:cNvPr>
          <p:cNvCxnSpPr>
            <a:cxnSpLocks/>
            <a:stCxn id="47" idx="3"/>
            <a:endCxn id="50" idx="4"/>
          </p:cNvCxnSpPr>
          <p:nvPr/>
        </p:nvCxnSpPr>
        <p:spPr>
          <a:xfrm flipH="1" flipV="1">
            <a:off x="2016597" y="2787525"/>
            <a:ext cx="2866015" cy="228259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81;p15">
            <a:extLst>
              <a:ext uri="{FF2B5EF4-FFF2-40B4-BE49-F238E27FC236}">
                <a16:creationId xmlns:a16="http://schemas.microsoft.com/office/drawing/2014/main" id="{22CF237C-4904-4964-8E75-937B6F685AB9}"/>
              </a:ext>
            </a:extLst>
          </p:cNvPr>
          <p:cNvSpPr/>
          <p:nvPr/>
        </p:nvSpPr>
        <p:spPr>
          <a:xfrm>
            <a:off x="1113013" y="2072625"/>
            <a:ext cx="1807168" cy="714900"/>
          </a:xfrm>
          <a:prstGeom prst="ellipse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" name="Google Shape;107;p15">
            <a:extLst>
              <a:ext uri="{FF2B5EF4-FFF2-40B4-BE49-F238E27FC236}">
                <a16:creationId xmlns:a16="http://schemas.microsoft.com/office/drawing/2014/main" id="{D2DF35FA-179D-48F7-B412-BBCF4722B151}"/>
              </a:ext>
            </a:extLst>
          </p:cNvPr>
          <p:cNvCxnSpPr/>
          <p:nvPr/>
        </p:nvCxnSpPr>
        <p:spPr>
          <a:xfrm rot="10800000">
            <a:off x="3232427" y="3506504"/>
            <a:ext cx="1689300" cy="116700"/>
          </a:xfrm>
          <a:prstGeom prst="straightConnector1">
            <a:avLst/>
          </a:prstGeom>
          <a:noFill/>
          <a:ln w="38100" cap="flat" cmpd="sng">
            <a:solidFill>
              <a:srgbClr val="FF99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4" grpId="0"/>
      <p:bldP spid="77" grpId="0"/>
      <p:bldP spid="76" grpId="0"/>
      <p:bldP spid="83" grpId="0" animBg="1"/>
      <p:bldP spid="84" grpId="0" animBg="1"/>
      <p:bldP spid="86" grpId="0" animBg="1"/>
      <p:bldP spid="88" grpId="0" animBg="1"/>
      <p:bldP spid="90" grpId="0" animBg="1"/>
      <p:bldP spid="91" grpId="0" animBg="1"/>
      <p:bldP spid="92" grpId="0" animBg="1"/>
      <p:bldP spid="96" grpId="0" animBg="1"/>
      <p:bldP spid="97" grpId="0" animBg="1"/>
      <p:bldP spid="98" grpId="0" animBg="1"/>
      <p:bldP spid="103" grpId="0" animBg="1"/>
      <p:bldP spid="106" grpId="0" animBg="1"/>
      <p:bldP spid="109" grpId="0" animBg="1"/>
      <p:bldP spid="47" grpId="0" animBg="1"/>
      <p:bldP spid="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Organisation    </a:t>
            </a:r>
            <a:r>
              <a:rPr lang="fr" sz="2400" dirty="0">
                <a:solidFill>
                  <a:srgbClr val="666666"/>
                </a:solidFill>
              </a:rPr>
              <a:t>- -	Dagramme UML</a:t>
            </a:r>
            <a:endParaRPr sz="24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8" name="Google Shape;11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4</a:t>
            </a:fld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CADB778-5898-4E2B-BCCF-7FB64BC6D2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177" y="1117075"/>
            <a:ext cx="573405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413" y="1574675"/>
            <a:ext cx="8297173" cy="15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5</a:t>
            </a:fld>
            <a:endParaRPr/>
          </a:p>
        </p:txBody>
      </p:sp>
      <p:sp>
        <p:nvSpPr>
          <p:cNvPr id="10" name="Google Shape;116;p16">
            <a:extLst>
              <a:ext uri="{FF2B5EF4-FFF2-40B4-BE49-F238E27FC236}">
                <a16:creationId xmlns:a16="http://schemas.microsoft.com/office/drawing/2014/main" id="{98620556-83E2-43AD-BD35-A2653CDD6F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Organisation    </a:t>
            </a:r>
            <a:r>
              <a:rPr lang="fr" sz="2400" dirty="0">
                <a:solidFill>
                  <a:srgbClr val="666666"/>
                </a:solidFill>
              </a:rPr>
              <a:t>- -	GANTT</a:t>
            </a:r>
            <a:endParaRPr sz="2400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A169466-DBF1-422B-94AA-8267028949EF}"/>
              </a:ext>
            </a:extLst>
          </p:cNvPr>
          <p:cNvSpPr txBox="1"/>
          <p:nvPr/>
        </p:nvSpPr>
        <p:spPr>
          <a:xfrm>
            <a:off x="2306678" y="1387890"/>
            <a:ext cx="1272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Bibliographie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039DBB6-C5CC-4610-AB2F-354AC1D18F23}"/>
              </a:ext>
            </a:extLst>
          </p:cNvPr>
          <p:cNvSpPr txBox="1"/>
          <p:nvPr/>
        </p:nvSpPr>
        <p:spPr>
          <a:xfrm>
            <a:off x="3481940" y="1066957"/>
            <a:ext cx="17673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Programmation</a:t>
            </a:r>
          </a:p>
          <a:p>
            <a:r>
              <a:rPr lang="fr-FR" dirty="0"/>
              <a:t>Support moteur</a:t>
            </a:r>
          </a:p>
          <a:p>
            <a:r>
              <a:rPr lang="fr-FR" dirty="0"/>
              <a:t>Trouver les pièces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86F00799-59B7-450A-98BF-A42D54F78FAC}"/>
              </a:ext>
            </a:extLst>
          </p:cNvPr>
          <p:cNvCxnSpPr>
            <a:cxnSpLocks/>
          </p:cNvCxnSpPr>
          <p:nvPr/>
        </p:nvCxnSpPr>
        <p:spPr>
          <a:xfrm>
            <a:off x="3534878" y="1098085"/>
            <a:ext cx="0" cy="13804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1546A3E-573D-4C05-B963-6E1B39F71977}"/>
              </a:ext>
            </a:extLst>
          </p:cNvPr>
          <p:cNvCxnSpPr>
            <a:cxnSpLocks/>
          </p:cNvCxnSpPr>
          <p:nvPr/>
        </p:nvCxnSpPr>
        <p:spPr>
          <a:xfrm>
            <a:off x="5008346" y="1541778"/>
            <a:ext cx="0" cy="7619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0C4DFD6F-A066-4145-8304-2C88F4EB818C}"/>
              </a:ext>
            </a:extLst>
          </p:cNvPr>
          <p:cNvCxnSpPr>
            <a:cxnSpLocks/>
          </p:cNvCxnSpPr>
          <p:nvPr/>
        </p:nvCxnSpPr>
        <p:spPr>
          <a:xfrm>
            <a:off x="5273041" y="1323474"/>
            <a:ext cx="0" cy="10812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5CFE3776-7F76-47EE-887D-2DA575E68BC6}"/>
              </a:ext>
            </a:extLst>
          </p:cNvPr>
          <p:cNvCxnSpPr>
            <a:cxnSpLocks/>
          </p:cNvCxnSpPr>
          <p:nvPr/>
        </p:nvCxnSpPr>
        <p:spPr>
          <a:xfrm>
            <a:off x="5954534" y="1098085"/>
            <a:ext cx="11525" cy="2542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20">
            <a:extLst>
              <a:ext uri="{FF2B5EF4-FFF2-40B4-BE49-F238E27FC236}">
                <a16:creationId xmlns:a16="http://schemas.microsoft.com/office/drawing/2014/main" id="{3364B551-2A52-4A54-9206-B74B7DD6657F}"/>
              </a:ext>
            </a:extLst>
          </p:cNvPr>
          <p:cNvCxnSpPr>
            <a:cxnSpLocks/>
          </p:cNvCxnSpPr>
          <p:nvPr/>
        </p:nvCxnSpPr>
        <p:spPr>
          <a:xfrm>
            <a:off x="5497630" y="2510590"/>
            <a:ext cx="0" cy="11133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FC902A8D-EAD5-43C8-B31C-848FC8E702CF}"/>
              </a:ext>
            </a:extLst>
          </p:cNvPr>
          <p:cNvCxnSpPr>
            <a:cxnSpLocks/>
          </p:cNvCxnSpPr>
          <p:nvPr/>
        </p:nvCxnSpPr>
        <p:spPr>
          <a:xfrm>
            <a:off x="3534878" y="1541778"/>
            <a:ext cx="14734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1CA83357-33D6-4E5D-BD7F-968E22D5707C}"/>
              </a:ext>
            </a:extLst>
          </p:cNvPr>
          <p:cNvCxnSpPr>
            <a:cxnSpLocks/>
          </p:cNvCxnSpPr>
          <p:nvPr/>
        </p:nvCxnSpPr>
        <p:spPr>
          <a:xfrm>
            <a:off x="3534878" y="1323474"/>
            <a:ext cx="17397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9A84599C-0EA1-48E1-B1D0-30BB5E787B48}"/>
              </a:ext>
            </a:extLst>
          </p:cNvPr>
          <p:cNvCxnSpPr>
            <a:cxnSpLocks/>
          </p:cNvCxnSpPr>
          <p:nvPr/>
        </p:nvCxnSpPr>
        <p:spPr>
          <a:xfrm>
            <a:off x="3534878" y="1098085"/>
            <a:ext cx="24311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ZoneTexte 37">
            <a:extLst>
              <a:ext uri="{FF2B5EF4-FFF2-40B4-BE49-F238E27FC236}">
                <a16:creationId xmlns:a16="http://schemas.microsoft.com/office/drawing/2014/main" id="{F8E7AFAB-1FCA-4F0A-91AE-53A974E4FEA8}"/>
              </a:ext>
            </a:extLst>
          </p:cNvPr>
          <p:cNvSpPr txBox="1"/>
          <p:nvPr/>
        </p:nvSpPr>
        <p:spPr>
          <a:xfrm>
            <a:off x="6681191" y="1066957"/>
            <a:ext cx="999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TER</a:t>
            </a:r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755D8BE9-7AC5-46FA-A27F-665D3AF50E89}"/>
              </a:ext>
            </a:extLst>
          </p:cNvPr>
          <p:cNvCxnSpPr/>
          <p:nvPr/>
        </p:nvCxnSpPr>
        <p:spPr>
          <a:xfrm flipV="1">
            <a:off x="6451134" y="1129870"/>
            <a:ext cx="0" cy="18356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ACD88450-22D4-46CC-A885-DA8FBDB27EF8}"/>
              </a:ext>
            </a:extLst>
          </p:cNvPr>
          <p:cNvCxnSpPr/>
          <p:nvPr/>
        </p:nvCxnSpPr>
        <p:spPr>
          <a:xfrm flipV="1">
            <a:off x="7656353" y="1148050"/>
            <a:ext cx="0" cy="18356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ZoneTexte 41">
            <a:extLst>
              <a:ext uri="{FF2B5EF4-FFF2-40B4-BE49-F238E27FC236}">
                <a16:creationId xmlns:a16="http://schemas.microsoft.com/office/drawing/2014/main" id="{BF28EE7A-B78E-4BB0-9C71-EABD9D5CFBF8}"/>
              </a:ext>
            </a:extLst>
          </p:cNvPr>
          <p:cNvSpPr txBox="1"/>
          <p:nvPr/>
        </p:nvSpPr>
        <p:spPr>
          <a:xfrm>
            <a:off x="5111275" y="3782798"/>
            <a:ext cx="16865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Support batterie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5589BC82-0ABD-4122-B0C3-D94068716338}"/>
              </a:ext>
            </a:extLst>
          </p:cNvPr>
          <p:cNvSpPr txBox="1"/>
          <p:nvPr/>
        </p:nvSpPr>
        <p:spPr>
          <a:xfrm>
            <a:off x="5697243" y="576539"/>
            <a:ext cx="9839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Câblage</a:t>
            </a:r>
          </a:p>
        </p:txBody>
      </p: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839E6238-1A6F-4337-882B-6AD8C3D977CA}"/>
              </a:ext>
            </a:extLst>
          </p:cNvPr>
          <p:cNvCxnSpPr>
            <a:cxnSpLocks/>
            <a:stCxn id="43" idx="1"/>
          </p:cNvCxnSpPr>
          <p:nvPr/>
        </p:nvCxnSpPr>
        <p:spPr>
          <a:xfrm>
            <a:off x="5697243" y="730428"/>
            <a:ext cx="257291" cy="3676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46">
            <a:extLst>
              <a:ext uri="{FF2B5EF4-FFF2-40B4-BE49-F238E27FC236}">
                <a16:creationId xmlns:a16="http://schemas.microsoft.com/office/drawing/2014/main" id="{89A362B1-2E75-4329-86E9-13E320E92F32}"/>
              </a:ext>
            </a:extLst>
          </p:cNvPr>
          <p:cNvCxnSpPr>
            <a:cxnSpLocks/>
            <a:stCxn id="43" idx="3"/>
          </p:cNvCxnSpPr>
          <p:nvPr/>
        </p:nvCxnSpPr>
        <p:spPr>
          <a:xfrm flipH="1">
            <a:off x="6451134" y="730428"/>
            <a:ext cx="230057" cy="399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eur droit 49">
            <a:extLst>
              <a:ext uri="{FF2B5EF4-FFF2-40B4-BE49-F238E27FC236}">
                <a16:creationId xmlns:a16="http://schemas.microsoft.com/office/drawing/2014/main" id="{4D738734-42A4-4CB9-8B29-039357CC791D}"/>
              </a:ext>
            </a:extLst>
          </p:cNvPr>
          <p:cNvCxnSpPr>
            <a:cxnSpLocks/>
            <a:endCxn id="42" idx="1"/>
          </p:cNvCxnSpPr>
          <p:nvPr/>
        </p:nvCxnSpPr>
        <p:spPr>
          <a:xfrm flipH="1">
            <a:off x="5111275" y="3593964"/>
            <a:ext cx="391823" cy="342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50">
            <a:extLst>
              <a:ext uri="{FF2B5EF4-FFF2-40B4-BE49-F238E27FC236}">
                <a16:creationId xmlns:a16="http://schemas.microsoft.com/office/drawing/2014/main" id="{AB62FE86-D008-4212-A181-036C646887B1}"/>
              </a:ext>
            </a:extLst>
          </p:cNvPr>
          <p:cNvCxnSpPr>
            <a:cxnSpLocks/>
          </p:cNvCxnSpPr>
          <p:nvPr/>
        </p:nvCxnSpPr>
        <p:spPr>
          <a:xfrm>
            <a:off x="5954534" y="3618663"/>
            <a:ext cx="705649" cy="2732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Système moteur	</a:t>
            </a:r>
            <a:r>
              <a:rPr lang="fr" sz="2466">
                <a:solidFill>
                  <a:srgbClr val="666666"/>
                </a:solidFill>
              </a:rPr>
              <a:t>- -	Les Choix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225" y="1598493"/>
            <a:ext cx="2590650" cy="2039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1412" y="1273877"/>
            <a:ext cx="4282213" cy="245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 txBox="1"/>
          <p:nvPr/>
        </p:nvSpPr>
        <p:spPr>
          <a:xfrm>
            <a:off x="5241100" y="3728300"/>
            <a:ext cx="2742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Plus de Pièces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Solidité du prototype (3D)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fr"/>
              <a:t>Sur mesure</a:t>
            </a:r>
            <a:endParaRPr/>
          </a:p>
        </p:txBody>
      </p:sp>
      <p:sp>
        <p:nvSpPr>
          <p:cNvPr id="136" name="Google Shape;136;p18"/>
          <p:cNvSpPr txBox="1"/>
          <p:nvPr/>
        </p:nvSpPr>
        <p:spPr>
          <a:xfrm>
            <a:off x="1307225" y="3728300"/>
            <a:ext cx="2419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fr"/>
              <a:t>Adaptation au skate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fr"/>
              <a:t>Mise en oeuvre</a:t>
            </a:r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6</a:t>
            </a:fld>
            <a:endParaRPr/>
          </a:p>
        </p:txBody>
      </p:sp>
      <p:sp>
        <p:nvSpPr>
          <p:cNvPr id="138" name="Google Shape;138;p18"/>
          <p:cNvSpPr txBox="1"/>
          <p:nvPr/>
        </p:nvSpPr>
        <p:spPr>
          <a:xfrm>
            <a:off x="2058000" y="1198300"/>
            <a:ext cx="230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/>
              <a:t>Motor Hub</a:t>
            </a:r>
            <a:endParaRPr b="1"/>
          </a:p>
        </p:txBody>
      </p:sp>
      <p:sp>
        <p:nvSpPr>
          <p:cNvPr id="139" name="Google Shape;139;p18"/>
          <p:cNvSpPr txBox="1"/>
          <p:nvPr/>
        </p:nvSpPr>
        <p:spPr>
          <a:xfrm>
            <a:off x="5723975" y="1273875"/>
            <a:ext cx="230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b="1"/>
              <a:t>Belt motor (courroie)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Système moteur	</a:t>
            </a:r>
            <a:r>
              <a:rPr lang="fr" sz="2466" dirty="0">
                <a:solidFill>
                  <a:srgbClr val="666666"/>
                </a:solidFill>
              </a:rPr>
              <a:t>- -	Les Pièces</a:t>
            </a:r>
            <a:endParaRPr dirty="0">
              <a:solidFill>
                <a:srgbClr val="666666"/>
              </a:solidFill>
            </a:endParaRPr>
          </a:p>
        </p:txBody>
      </p:sp>
      <p:pic>
        <p:nvPicPr>
          <p:cNvPr id="145" name="Google Shape;14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3350" y="1143538"/>
            <a:ext cx="2170475" cy="91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3000" y="2225750"/>
            <a:ext cx="1668942" cy="10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4388" y="1017713"/>
            <a:ext cx="1162050" cy="116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21386" y="2179772"/>
            <a:ext cx="1576539" cy="116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86500" y="1136075"/>
            <a:ext cx="895350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00800" y="2264697"/>
            <a:ext cx="840650" cy="99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 txBox="1"/>
          <p:nvPr/>
        </p:nvSpPr>
        <p:spPr>
          <a:xfrm>
            <a:off x="0" y="1398650"/>
            <a:ext cx="175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Pièce sur le marché </a:t>
            </a:r>
            <a:endParaRPr/>
          </a:p>
        </p:txBody>
      </p:sp>
      <p:sp>
        <p:nvSpPr>
          <p:cNvPr id="152" name="Google Shape;152;p19"/>
          <p:cNvSpPr txBox="1"/>
          <p:nvPr/>
        </p:nvSpPr>
        <p:spPr>
          <a:xfrm>
            <a:off x="0" y="2566200"/>
            <a:ext cx="175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Pièce 3D </a:t>
            </a:r>
            <a:endParaRPr/>
          </a:p>
        </p:txBody>
      </p:sp>
      <p:sp>
        <p:nvSpPr>
          <p:cNvPr id="153" name="Google Shape;153;p19"/>
          <p:cNvSpPr txBox="1"/>
          <p:nvPr/>
        </p:nvSpPr>
        <p:spPr>
          <a:xfrm>
            <a:off x="0" y="4220475"/>
            <a:ext cx="175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Pièce imprimé</a:t>
            </a:r>
            <a:endParaRPr/>
          </a:p>
        </p:txBody>
      </p:sp>
      <p:pic>
        <p:nvPicPr>
          <p:cNvPr id="154" name="Google Shape;154;p19"/>
          <p:cNvPicPr preferRelativeResize="0"/>
          <p:nvPr/>
        </p:nvPicPr>
        <p:blipFill rotWithShape="1">
          <a:blip r:embed="rId9">
            <a:alphaModFix/>
          </a:blip>
          <a:srcRect l="17695" t="10207" r="28664" b="31364"/>
          <a:stretch/>
        </p:blipFill>
        <p:spPr>
          <a:xfrm>
            <a:off x="5294860" y="3585441"/>
            <a:ext cx="1029578" cy="1495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9"/>
          <p:cNvPicPr preferRelativeResize="0"/>
          <p:nvPr/>
        </p:nvPicPr>
        <p:blipFill rotWithShape="1">
          <a:blip r:embed="rId10">
            <a:alphaModFix/>
          </a:blip>
          <a:srcRect l="11676" b="42149"/>
          <a:stretch/>
        </p:blipFill>
        <p:spPr>
          <a:xfrm>
            <a:off x="1698250" y="3647350"/>
            <a:ext cx="2792198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/>
          <p:cNvPicPr preferRelativeResize="0"/>
          <p:nvPr/>
        </p:nvPicPr>
        <p:blipFill rotWithShape="1">
          <a:blip r:embed="rId11">
            <a:alphaModFix/>
          </a:blip>
          <a:srcRect l="34198" t="32295" r="38084" b="41038"/>
          <a:stretch/>
        </p:blipFill>
        <p:spPr>
          <a:xfrm>
            <a:off x="7473450" y="3846309"/>
            <a:ext cx="895351" cy="1148527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Système moteur	</a:t>
            </a:r>
            <a:r>
              <a:rPr lang="fr" sz="2466" dirty="0">
                <a:solidFill>
                  <a:srgbClr val="666666"/>
                </a:solidFill>
              </a:rPr>
              <a:t>- -	Câblage et UML</a:t>
            </a:r>
            <a:endParaRPr sz="2466" dirty="0">
              <a:solidFill>
                <a:srgbClr val="666666"/>
              </a:solidFill>
            </a:endParaRPr>
          </a:p>
        </p:txBody>
      </p:sp>
      <p:pic>
        <p:nvPicPr>
          <p:cNvPr id="163" name="Google Shape;16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75" y="1399625"/>
            <a:ext cx="3641174" cy="232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8</a:t>
            </a:fld>
            <a:endParaRPr/>
          </a:p>
        </p:txBody>
      </p:sp>
      <p:pic>
        <p:nvPicPr>
          <p:cNvPr id="165" name="Google Shape;16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600" y="1313825"/>
            <a:ext cx="5210549" cy="257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Télécommande 	</a:t>
            </a:r>
            <a:r>
              <a:rPr lang="fr" sz="2800" dirty="0">
                <a:solidFill>
                  <a:srgbClr val="666666"/>
                </a:solidFill>
              </a:rPr>
              <a:t>- -	 Schéma</a:t>
            </a:r>
            <a:endParaRPr dirty="0"/>
          </a:p>
        </p:txBody>
      </p:sp>
      <p:sp>
        <p:nvSpPr>
          <p:cNvPr id="171" name="Google Shape;17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9</a:t>
            </a:fld>
            <a:endParaRPr/>
          </a:p>
        </p:txBody>
      </p:sp>
      <p:pic>
        <p:nvPicPr>
          <p:cNvPr id="173" name="Google Shape;17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71375"/>
            <a:ext cx="4216202" cy="211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3875" y="1562550"/>
            <a:ext cx="4008425" cy="3006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232</Words>
  <Application>Microsoft Office PowerPoint</Application>
  <PresentationFormat>Affichage à l'écran (16:9)</PresentationFormat>
  <Paragraphs>101</Paragraphs>
  <Slides>16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18" baseType="lpstr">
      <vt:lpstr>Arial</vt:lpstr>
      <vt:lpstr>Simple Light</vt:lpstr>
      <vt:lpstr>Présentation PowerPoint</vt:lpstr>
      <vt:lpstr>Sommaire</vt:lpstr>
      <vt:lpstr>Introduction</vt:lpstr>
      <vt:lpstr>Organisation    - - Dagramme UML</vt:lpstr>
      <vt:lpstr>Organisation    - - GANTT</vt:lpstr>
      <vt:lpstr>Système moteur - - Les Choix</vt:lpstr>
      <vt:lpstr>Système moteur - - Les Pièces</vt:lpstr>
      <vt:lpstr>Système moteur - - Câblage et UML</vt:lpstr>
      <vt:lpstr>Télécommande  - -  Schéma</vt:lpstr>
      <vt:lpstr>Télécommande  - -  Esp-Now</vt:lpstr>
      <vt:lpstr>Télécommande - -  contrôle moteur</vt:lpstr>
      <vt:lpstr> - -  Schéma fonctionnel </vt:lpstr>
      <vt:lpstr>Réalisation du Projet</vt:lpstr>
      <vt:lpstr>Réalisation du Projet</vt:lpstr>
      <vt:lpstr>Conclusion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Marlon MAZARGUIL</dc:creator>
  <cp:lastModifiedBy>marlon mazarguil</cp:lastModifiedBy>
  <cp:revision>16</cp:revision>
  <dcterms:modified xsi:type="dcterms:W3CDTF">2022-04-29T07:34:19Z</dcterms:modified>
</cp:coreProperties>
</file>